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59" r:id="rId6"/>
    <p:sldId id="261" r:id="rId7"/>
    <p:sldId id="260" r:id="rId8"/>
    <p:sldId id="266" r:id="rId9"/>
    <p:sldId id="267" r:id="rId10"/>
    <p:sldId id="268" r:id="rId11"/>
    <p:sldId id="269" r:id="rId12"/>
    <p:sldId id="275" r:id="rId13"/>
    <p:sldId id="271" r:id="rId14"/>
    <p:sldId id="262" r:id="rId15"/>
    <p:sldId id="263" r:id="rId16"/>
    <p:sldId id="264" r:id="rId17"/>
    <p:sldId id="265" r:id="rId18"/>
    <p:sldId id="272" r:id="rId19"/>
    <p:sldId id="274" r:id="rId20"/>
    <p:sldId id="273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7" r:id="rId30"/>
    <p:sldId id="286" r:id="rId31"/>
    <p:sldId id="285" r:id="rId32"/>
    <p:sldId id="288" r:id="rId33"/>
    <p:sldId id="289" r:id="rId3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149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819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654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487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399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374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030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845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41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805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690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C59A-2113-47F2-A558-822A69204871}" type="datetimeFigureOut">
              <a:rPr lang="zh-HK" altLang="en-US" smtClean="0"/>
              <a:t>18/12/2014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BAB03-DF20-4CB4-B5F2-06573CD3FA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41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JCM</a:t>
            </a:r>
            <a:br>
              <a:rPr lang="en-US" altLang="zh-HK" dirty="0" smtClean="0"/>
            </a:br>
            <a:r>
              <a:rPr lang="en-US" altLang="zh-HK" dirty="0" smtClean="0"/>
              <a:t>OSCE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AHNH</a:t>
            </a:r>
          </a:p>
          <a:p>
            <a:r>
              <a:rPr lang="en-US" altLang="zh-HK" dirty="0" smtClean="0"/>
              <a:t>7</a:t>
            </a:r>
            <a:r>
              <a:rPr lang="en-US" altLang="zh-HK" baseline="30000" dirty="0" smtClean="0"/>
              <a:t>th</a:t>
            </a:r>
            <a:r>
              <a:rPr lang="en-US" altLang="zh-HK" dirty="0" smtClean="0"/>
              <a:t> January 2015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10281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816137" cy="5678091"/>
          </a:xfrm>
        </p:spPr>
      </p:pic>
      <p:sp>
        <p:nvSpPr>
          <p:cNvPr id="7" name="Rectangle 6"/>
          <p:cNvSpPr/>
          <p:nvPr/>
        </p:nvSpPr>
        <p:spPr>
          <a:xfrm>
            <a:off x="1403648" y="1196752"/>
            <a:ext cx="2304256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82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Give 3 descriptions of the ECG.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9323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The patient is stabilized with endotracheal intubation and mechanical ventilation at A&amp;E.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4296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investigation of choice?</a:t>
            </a:r>
          </a:p>
          <a:p>
            <a:r>
              <a:rPr lang="en-US" altLang="zh-HK" dirty="0" smtClean="0"/>
              <a:t>What are the treatment options?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57345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Case 3 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80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M/63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NPC with RT 6 years ago</a:t>
            </a:r>
          </a:p>
          <a:p>
            <a:r>
              <a:rPr lang="en-US" altLang="zh-HK" dirty="0" smtClean="0"/>
              <a:t>CC</a:t>
            </a:r>
          </a:p>
          <a:p>
            <a:pPr lvl="1"/>
            <a:r>
              <a:rPr lang="en-US" altLang="zh-HK" dirty="0" smtClean="0"/>
              <a:t>Dizziness and vomiting for 3 days</a:t>
            </a:r>
          </a:p>
          <a:p>
            <a:r>
              <a:rPr lang="en-US" altLang="zh-HK" dirty="0" smtClean="0"/>
              <a:t>PE</a:t>
            </a:r>
          </a:p>
          <a:p>
            <a:pPr lvl="1"/>
            <a:r>
              <a:rPr lang="en-US" altLang="zh-HK" dirty="0" smtClean="0"/>
              <a:t>15/15</a:t>
            </a:r>
          </a:p>
          <a:p>
            <a:pPr lvl="1"/>
            <a:r>
              <a:rPr lang="en-US" altLang="zh-HK" dirty="0" smtClean="0"/>
              <a:t>Dehydrated</a:t>
            </a:r>
          </a:p>
          <a:p>
            <a:pPr lvl="1"/>
            <a:r>
              <a:rPr lang="en-US" altLang="zh-HK" dirty="0" smtClean="0"/>
              <a:t>Respiratory/CVS/CNS/Abdomen NAD</a:t>
            </a:r>
          </a:p>
        </p:txBody>
      </p:sp>
    </p:spTree>
    <p:extLst>
      <p:ext uri="{BB962C8B-B14F-4D97-AF65-F5344CB8AC3E}">
        <p14:creationId xmlns:p14="http://schemas.microsoft.com/office/powerpoint/2010/main" val="9816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11" y="1600200"/>
            <a:ext cx="6213977" cy="4525963"/>
          </a:xfrm>
        </p:spPr>
      </p:pic>
      <p:sp>
        <p:nvSpPr>
          <p:cNvPr id="5" name="Rectangle 4"/>
          <p:cNvSpPr/>
          <p:nvPr/>
        </p:nvSpPr>
        <p:spPr>
          <a:xfrm>
            <a:off x="5436096" y="1794629"/>
            <a:ext cx="792088" cy="388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1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clinical diagnosis?</a:t>
            </a:r>
          </a:p>
          <a:p>
            <a:r>
              <a:rPr lang="en-US" altLang="zh-HK" dirty="0" smtClean="0"/>
              <a:t>Suggest 3 causes which can give rise to the condition. </a:t>
            </a:r>
          </a:p>
          <a:p>
            <a:r>
              <a:rPr lang="en-US" altLang="zh-HK" dirty="0"/>
              <a:t>What </a:t>
            </a:r>
            <a:r>
              <a:rPr lang="en-US" altLang="zh-HK" dirty="0" smtClean="0"/>
              <a:t>are the treatment for </a:t>
            </a:r>
            <a:r>
              <a:rPr lang="en-US" altLang="zh-HK" smtClean="0"/>
              <a:t>the condition? </a:t>
            </a:r>
            <a:endParaRPr lang="en-US" altLang="zh-HK" dirty="0"/>
          </a:p>
          <a:p>
            <a:pPr marL="0" indent="0">
              <a:buNone/>
            </a:pPr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3410918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6139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M/62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HT/</a:t>
            </a:r>
            <a:r>
              <a:rPr lang="en-US" altLang="zh-HK" dirty="0" err="1" smtClean="0"/>
              <a:t>pAF</a:t>
            </a:r>
            <a:r>
              <a:rPr lang="en-US" altLang="zh-HK" dirty="0" smtClean="0"/>
              <a:t>/IHD</a:t>
            </a:r>
          </a:p>
          <a:p>
            <a:r>
              <a:rPr lang="en-US" altLang="zh-HK" dirty="0" smtClean="0"/>
              <a:t>On aspirin </a:t>
            </a:r>
            <a:r>
              <a:rPr lang="en-US" altLang="zh-HK" dirty="0" err="1" smtClean="0"/>
              <a:t>etc</a:t>
            </a:r>
            <a:endParaRPr lang="en-US" altLang="zh-HK" dirty="0" smtClean="0"/>
          </a:p>
          <a:p>
            <a:r>
              <a:rPr lang="en-US" altLang="zh-HK" dirty="0" smtClean="0"/>
              <a:t>Sudden dense right side weakness for 1 hour</a:t>
            </a:r>
          </a:p>
          <a:p>
            <a:r>
              <a:rPr lang="en-US" altLang="zh-HK" dirty="0" smtClean="0"/>
              <a:t>BP 167/88 P80 </a:t>
            </a:r>
          </a:p>
          <a:p>
            <a:r>
              <a:rPr lang="en-US" altLang="zh-HK" dirty="0" smtClean="0"/>
              <a:t>GCS E4V1M5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2878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Case 1</a:t>
            </a:r>
            <a:endParaRPr lang="zh-HK" alt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75493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5649491" cy="5649491"/>
          </a:xfrm>
        </p:spPr>
      </p:pic>
    </p:spTree>
    <p:extLst>
      <p:ext uri="{BB962C8B-B14F-4D97-AF65-F5344CB8AC3E}">
        <p14:creationId xmlns:p14="http://schemas.microsoft.com/office/powerpoint/2010/main" val="872200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Name the radiological sign present.</a:t>
            </a:r>
          </a:p>
          <a:p>
            <a:r>
              <a:rPr lang="en-US" altLang="zh-HK" dirty="0" smtClean="0"/>
              <a:t>Give 3 other CT signs which may be present for the condition.</a:t>
            </a:r>
          </a:p>
          <a:p>
            <a:r>
              <a:rPr lang="en-US" altLang="zh-HK" dirty="0" smtClean="0"/>
              <a:t>Give 2 CNS complications of the condition. 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78993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Case 5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9991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M/23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Fell while playing football</a:t>
            </a:r>
          </a:p>
          <a:p>
            <a:r>
              <a:rPr lang="en-US" altLang="zh-HK" dirty="0" smtClean="0"/>
              <a:t>Left wrist pain and swelling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48633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5"/>
            <a:ext cx="3744416" cy="6372077"/>
          </a:xfrm>
        </p:spPr>
      </p:pic>
    </p:spTree>
    <p:extLst>
      <p:ext uri="{BB962C8B-B14F-4D97-AF65-F5344CB8AC3E}">
        <p14:creationId xmlns:p14="http://schemas.microsoft.com/office/powerpoint/2010/main" val="4983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4664"/>
            <a:ext cx="3985859" cy="6154511"/>
          </a:xfrm>
        </p:spPr>
      </p:pic>
    </p:spTree>
    <p:extLst>
      <p:ext uri="{BB962C8B-B14F-4D97-AF65-F5344CB8AC3E}">
        <p14:creationId xmlns:p14="http://schemas.microsoft.com/office/powerpoint/2010/main" val="27309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diagnosis?</a:t>
            </a:r>
          </a:p>
          <a:p>
            <a:r>
              <a:rPr lang="en-US" altLang="zh-HK" dirty="0" smtClean="0"/>
              <a:t>What is the management?</a:t>
            </a:r>
          </a:p>
          <a:p>
            <a:r>
              <a:rPr lang="en-US" altLang="zh-HK" dirty="0" smtClean="0"/>
              <a:t>Give </a:t>
            </a:r>
            <a:r>
              <a:rPr lang="en-US" altLang="zh-HK" dirty="0"/>
              <a:t>4</a:t>
            </a:r>
            <a:r>
              <a:rPr lang="en-US" altLang="zh-HK" dirty="0" smtClean="0"/>
              <a:t> complications.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163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Case 6 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221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M/45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err="1" smtClean="0"/>
              <a:t>Rt</a:t>
            </a:r>
            <a:r>
              <a:rPr lang="en-US" altLang="zh-HK" dirty="0" smtClean="0"/>
              <a:t> ear discharge for 2 weeks</a:t>
            </a:r>
          </a:p>
          <a:p>
            <a:r>
              <a:rPr lang="en-US" altLang="zh-HK" dirty="0" err="1" smtClean="0"/>
              <a:t>Rt</a:t>
            </a:r>
            <a:r>
              <a:rPr lang="en-US" altLang="zh-HK" dirty="0" smtClean="0"/>
              <a:t> side headache/neck pain/diplopia 2 days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05742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5649491" cy="5649491"/>
          </a:xfrm>
        </p:spPr>
      </p:pic>
      <p:sp>
        <p:nvSpPr>
          <p:cNvPr id="5" name="Rectangle 4"/>
          <p:cNvSpPr/>
          <p:nvPr/>
        </p:nvSpPr>
        <p:spPr>
          <a:xfrm>
            <a:off x="5868144" y="620688"/>
            <a:ext cx="144016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81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M/23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CC</a:t>
            </a:r>
          </a:p>
          <a:p>
            <a:pPr lvl="1"/>
            <a:r>
              <a:rPr lang="en-US" altLang="zh-HK" dirty="0" smtClean="0"/>
              <a:t>Fever/sore throat/jaundice 1 week</a:t>
            </a:r>
          </a:p>
          <a:p>
            <a:pPr lvl="1"/>
            <a:r>
              <a:rPr lang="en-US" altLang="zh-HK" dirty="0" smtClean="0"/>
              <a:t>Attended A&amp;E 1 week ago</a:t>
            </a:r>
          </a:p>
          <a:p>
            <a:pPr lvl="1"/>
            <a:r>
              <a:rPr lang="en-US" altLang="zh-HK" dirty="0" smtClean="0"/>
              <a:t>No travel history</a:t>
            </a:r>
          </a:p>
          <a:p>
            <a:pPr lvl="1"/>
            <a:r>
              <a:rPr lang="en-US" altLang="zh-HK" dirty="0" smtClean="0"/>
              <a:t>Good past health</a:t>
            </a:r>
          </a:p>
        </p:txBody>
      </p:sp>
    </p:spTree>
    <p:extLst>
      <p:ext uri="{BB962C8B-B14F-4D97-AF65-F5344CB8AC3E}">
        <p14:creationId xmlns:p14="http://schemas.microsoft.com/office/powerpoint/2010/main" val="23463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6"/>
            <a:ext cx="5865515" cy="5865515"/>
          </a:xfrm>
        </p:spPr>
      </p:pic>
      <p:sp>
        <p:nvSpPr>
          <p:cNvPr id="5" name="Rectangle 4"/>
          <p:cNvSpPr/>
          <p:nvPr/>
        </p:nvSpPr>
        <p:spPr>
          <a:xfrm>
            <a:off x="6084168" y="548680"/>
            <a:ext cx="1512168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00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5865515" cy="5865515"/>
          </a:xfrm>
        </p:spPr>
      </p:pic>
      <p:sp>
        <p:nvSpPr>
          <p:cNvPr id="5" name="Rectangle 4"/>
          <p:cNvSpPr/>
          <p:nvPr/>
        </p:nvSpPr>
        <p:spPr>
          <a:xfrm>
            <a:off x="6084168" y="728700"/>
            <a:ext cx="1512168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550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clinical diagnosis?</a:t>
            </a:r>
          </a:p>
          <a:p>
            <a:r>
              <a:rPr lang="en-US" altLang="zh-HK" dirty="0" smtClean="0"/>
              <a:t>What is the investigation of choice to confirm the diagnosis?</a:t>
            </a:r>
          </a:p>
          <a:p>
            <a:r>
              <a:rPr lang="en-US" altLang="zh-HK" dirty="0" smtClean="0"/>
              <a:t>What should be the management?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4866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The end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546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dirty="0">
                <a:solidFill>
                  <a:prstClr val="black"/>
                </a:solidFill>
              </a:rPr>
              <a:t>PE</a:t>
            </a:r>
          </a:p>
          <a:p>
            <a:pPr lvl="1"/>
            <a:r>
              <a:rPr lang="en-US" altLang="zh-HK" dirty="0" smtClean="0">
                <a:solidFill>
                  <a:prstClr val="black"/>
                </a:solidFill>
              </a:rPr>
              <a:t>Jaundice</a:t>
            </a:r>
            <a:endParaRPr lang="en-US" altLang="zh-HK" dirty="0">
              <a:solidFill>
                <a:prstClr val="black"/>
              </a:solidFill>
            </a:endParaRPr>
          </a:p>
          <a:p>
            <a:pPr lvl="1"/>
            <a:r>
              <a:rPr lang="en-US" altLang="zh-HK" dirty="0">
                <a:solidFill>
                  <a:prstClr val="black"/>
                </a:solidFill>
              </a:rPr>
              <a:t>Bilateral cervical LNs</a:t>
            </a:r>
          </a:p>
          <a:p>
            <a:pPr lvl="1"/>
            <a:r>
              <a:rPr lang="en-US" altLang="zh-HK" dirty="0">
                <a:solidFill>
                  <a:prstClr val="black"/>
                </a:solidFill>
              </a:rPr>
              <a:t>Exudative tonsillitis</a:t>
            </a:r>
          </a:p>
          <a:p>
            <a:pPr lvl="1"/>
            <a:r>
              <a:rPr lang="en-US" altLang="zh-HK" dirty="0">
                <a:solidFill>
                  <a:prstClr val="black"/>
                </a:solidFill>
              </a:rPr>
              <a:t>No stigmata of CLD</a:t>
            </a:r>
          </a:p>
          <a:p>
            <a:pPr lvl="1"/>
            <a:r>
              <a:rPr lang="en-US" altLang="zh-HK" dirty="0">
                <a:solidFill>
                  <a:prstClr val="black"/>
                </a:solidFill>
              </a:rPr>
              <a:t>Abdomen and chest </a:t>
            </a:r>
            <a:r>
              <a:rPr lang="en-US" altLang="zh-HK" dirty="0" smtClean="0">
                <a:solidFill>
                  <a:prstClr val="black"/>
                </a:solidFill>
              </a:rPr>
              <a:t>NAD</a:t>
            </a:r>
            <a:endParaRPr lang="zh-HK" alt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8423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1638903"/>
            <a:ext cx="6547104" cy="4448556"/>
          </a:xfrm>
        </p:spPr>
      </p:pic>
    </p:spTree>
    <p:extLst>
      <p:ext uri="{BB962C8B-B14F-4D97-AF65-F5344CB8AC3E}">
        <p14:creationId xmlns:p14="http://schemas.microsoft.com/office/powerpoint/2010/main" val="37201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9164"/>
            <a:ext cx="5626780" cy="6575071"/>
          </a:xfrm>
        </p:spPr>
      </p:pic>
    </p:spTree>
    <p:extLst>
      <p:ext uri="{BB962C8B-B14F-4D97-AF65-F5344CB8AC3E}">
        <p14:creationId xmlns:p14="http://schemas.microsoft.com/office/powerpoint/2010/main" val="36546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Give one diagnosis to account for the clinical findings.</a:t>
            </a:r>
          </a:p>
          <a:p>
            <a:r>
              <a:rPr lang="en-US" altLang="zh-HK" dirty="0" smtClean="0"/>
              <a:t>Suggest 3 other differential diagnoses. </a:t>
            </a:r>
          </a:p>
          <a:p>
            <a:r>
              <a:rPr lang="en-US" altLang="zh-HK" dirty="0" smtClean="0"/>
              <a:t>Name the blood test to confirm the diagnosis.</a:t>
            </a:r>
          </a:p>
          <a:p>
            <a:r>
              <a:rPr lang="en-US" altLang="zh-HK" dirty="0" smtClean="0"/>
              <a:t>Give 3 complications of the condition. </a:t>
            </a:r>
          </a:p>
          <a:p>
            <a:r>
              <a:rPr lang="en-US" altLang="zh-HK" dirty="0" smtClean="0"/>
              <a:t>What is the treatment </a:t>
            </a:r>
            <a:r>
              <a:rPr lang="en-US" altLang="zh-HK" dirty="0" smtClean="0"/>
              <a:t>for</a:t>
            </a:r>
            <a:r>
              <a:rPr lang="en-US" altLang="zh-HK" dirty="0" smtClean="0"/>
              <a:t> </a:t>
            </a:r>
            <a:r>
              <a:rPr lang="en-US" altLang="zh-HK" dirty="0" smtClean="0"/>
              <a:t>the condition?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584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Case 2 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42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M/78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HK" dirty="0" smtClean="0"/>
              <a:t>DM/HT</a:t>
            </a:r>
          </a:p>
          <a:p>
            <a:r>
              <a:rPr lang="en-US" altLang="zh-HK" dirty="0" smtClean="0"/>
              <a:t>Admitted med for chest pain 5 days ago</a:t>
            </a:r>
          </a:p>
          <a:p>
            <a:r>
              <a:rPr lang="en-US" altLang="zh-HK" dirty="0" smtClean="0"/>
              <a:t>Started on Aspirin</a:t>
            </a:r>
          </a:p>
          <a:p>
            <a:r>
              <a:rPr lang="en-US" altLang="zh-HK" dirty="0" smtClean="0"/>
              <a:t>Pending private CTA</a:t>
            </a:r>
          </a:p>
          <a:p>
            <a:r>
              <a:rPr lang="en-US" altLang="zh-HK" dirty="0" smtClean="0"/>
              <a:t>Sudden collapse in street 2 days after discharge</a:t>
            </a:r>
          </a:p>
          <a:p>
            <a:r>
              <a:rPr lang="en-US" altLang="zh-HK" dirty="0" smtClean="0"/>
              <a:t>BP 130/68 P 120 SpO2 74%</a:t>
            </a:r>
          </a:p>
          <a:p>
            <a:r>
              <a:rPr lang="en-US" altLang="zh-HK" dirty="0" smtClean="0"/>
              <a:t>GCS E4V1M5</a:t>
            </a:r>
          </a:p>
          <a:p>
            <a:r>
              <a:rPr lang="en-US" altLang="zh-HK" dirty="0" smtClean="0"/>
              <a:t>CXR unremarkable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038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308</Words>
  <Application>Microsoft Office PowerPoint</Application>
  <PresentationFormat>On-screen Show (4:3)</PresentationFormat>
  <Paragraphs>72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JCM OSCE</vt:lpstr>
      <vt:lpstr>Case 1</vt:lpstr>
      <vt:lpstr>M/23</vt:lpstr>
      <vt:lpstr>PowerPoint Presentation</vt:lpstr>
      <vt:lpstr>PowerPoint Presentation</vt:lpstr>
      <vt:lpstr>PowerPoint Presentation</vt:lpstr>
      <vt:lpstr>PowerPoint Presentation</vt:lpstr>
      <vt:lpstr>Case 2 </vt:lpstr>
      <vt:lpstr>M/78</vt:lpstr>
      <vt:lpstr>PowerPoint Presentation</vt:lpstr>
      <vt:lpstr>PowerPoint Presentation</vt:lpstr>
      <vt:lpstr>PowerPoint Presentation</vt:lpstr>
      <vt:lpstr>PowerPoint Presentation</vt:lpstr>
      <vt:lpstr>Case 3 </vt:lpstr>
      <vt:lpstr>M/63</vt:lpstr>
      <vt:lpstr>PowerPoint Presentation</vt:lpstr>
      <vt:lpstr>PowerPoint Presentation</vt:lpstr>
      <vt:lpstr>Case 4</vt:lpstr>
      <vt:lpstr>M/62</vt:lpstr>
      <vt:lpstr>PowerPoint Presentation</vt:lpstr>
      <vt:lpstr>PowerPoint Presentation</vt:lpstr>
      <vt:lpstr>Case 5</vt:lpstr>
      <vt:lpstr>M/23</vt:lpstr>
      <vt:lpstr>PowerPoint Presentation</vt:lpstr>
      <vt:lpstr>PowerPoint Presentation</vt:lpstr>
      <vt:lpstr>PowerPoint Presentation</vt:lpstr>
      <vt:lpstr>Case 6 </vt:lpstr>
      <vt:lpstr>M/45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OSCE</dc:title>
  <dc:creator>Leung Yuen Hung</dc:creator>
  <cp:lastModifiedBy>Leung Yuen Hung</cp:lastModifiedBy>
  <cp:revision>73</cp:revision>
  <dcterms:created xsi:type="dcterms:W3CDTF">2014-12-09T10:54:46Z</dcterms:created>
  <dcterms:modified xsi:type="dcterms:W3CDTF">2014-12-18T12:21:58Z</dcterms:modified>
</cp:coreProperties>
</file>